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5" r:id="rId2"/>
    <p:sldId id="259" r:id="rId3"/>
    <p:sldId id="257" r:id="rId4"/>
    <p:sldId id="262" r:id="rId5"/>
    <p:sldId id="287" r:id="rId6"/>
    <p:sldId id="279" r:id="rId7"/>
    <p:sldId id="288" r:id="rId8"/>
    <p:sldId id="280" r:id="rId9"/>
    <p:sldId id="284" r:id="rId10"/>
    <p:sldId id="286" r:id="rId11"/>
    <p:sldId id="290" r:id="rId12"/>
    <p:sldId id="289" r:id="rId13"/>
    <p:sldId id="295" r:id="rId14"/>
    <p:sldId id="297" r:id="rId15"/>
    <p:sldId id="292" r:id="rId16"/>
    <p:sldId id="291" r:id="rId17"/>
    <p:sldId id="293" r:id="rId18"/>
    <p:sldId id="294" r:id="rId19"/>
    <p:sldId id="298" r:id="rId20"/>
    <p:sldId id="282" r:id="rId21"/>
    <p:sldId id="299" r:id="rId22"/>
    <p:sldId id="272" r:id="rId23"/>
    <p:sldId id="258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3FD4"/>
    <a:srgbClr val="00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36" autoAdjust="0"/>
    <p:restoredTop sz="94660"/>
  </p:normalViewPr>
  <p:slideViewPr>
    <p:cSldViewPr snapToGrid="0">
      <p:cViewPr varScale="1">
        <p:scale>
          <a:sx n="80" d="100"/>
          <a:sy n="80" d="100"/>
        </p:scale>
        <p:origin x="184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29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0382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54601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06187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itle Text"/>
          <p:cNvSpPr>
            <a:spLocks noGrp="1"/>
          </p:cNvSpPr>
          <p:nvPr>
            <p:ph type="title"/>
          </p:nvPr>
        </p:nvSpPr>
        <p:spPr>
          <a:xfrm>
            <a:off x="669726" y="312539"/>
            <a:ext cx="7804548" cy="1518047"/>
          </a:xfrm>
          <a:prstGeom prst="rect">
            <a:avLst/>
          </a:prstGeom>
        </p:spPr>
        <p:txBody>
          <a:bodyPr lIns="35718" tIns="35718" rIns="35718" bIns="35718"/>
          <a:lstStyle>
            <a:lvl1pPr algn="ctr" defTabSz="410765">
              <a:lnSpc>
                <a:spcPct val="100000"/>
              </a:lnSpc>
              <a:defRPr sz="5600"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r>
              <a:t>Title Text</a:t>
            </a:r>
          </a:p>
        </p:txBody>
      </p:sp>
      <p:sp>
        <p:nvSpPr>
          <p:cNvPr id="129" name="Slide Number"/>
          <p:cNvSpPr>
            <a:spLocks noGrp="1"/>
          </p:cNvSpPr>
          <p:nvPr>
            <p:ph type="sldNum" sz="quarter" idx="2"/>
          </p:nvPr>
        </p:nvSpPr>
        <p:spPr>
          <a:xfrm>
            <a:off x="4440732" y="6505277"/>
            <a:ext cx="253607" cy="249238"/>
          </a:xfrm>
          <a:prstGeom prst="rect">
            <a:avLst/>
          </a:prstGeom>
        </p:spPr>
        <p:txBody>
          <a:bodyPr lIns="35718" tIns="35718" rIns="35718" bIns="35718" anchor="t"/>
          <a:lstStyle>
            <a:lvl1pPr algn="ctr" defTabSz="410765">
              <a:defRPr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693131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42193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782593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62299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42856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202024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46094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7457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79179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3399F-CD28-4DF0-867A-F05489E541CD}" type="datetimeFigureOut">
              <a:rPr lang="es-CO" smtClean="0"/>
              <a:t>21/06/17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79E29A-903E-4738-9784-38ECA60FC117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3123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168637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Que necesitamos?</a:t>
            </a:r>
            <a:endParaRPr lang="es-ES_tradnl" sz="4000" b="1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Validar un </a:t>
            </a:r>
            <a:r>
              <a:rPr lang="es-ES_tradnl" b="1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s-ES_tradnl" b="1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étodo</a:t>
            </a:r>
            <a:r>
              <a:rPr lang="es-ES_tradnl" b="1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para capturar datos primarios, conectar la evidencia existente y </a:t>
            </a:r>
            <a:r>
              <a:rPr lang="es-ES_tradnl" b="1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evaluar el impacto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de proyectos e iniciativas </a:t>
            </a:r>
            <a:endParaRPr lang="es-ES_tradnl" dirty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5586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7525"/>
          </a:xfrm>
        </p:spPr>
      </p:pic>
    </p:spTree>
    <p:extLst>
      <p:ext uri="{BB962C8B-B14F-4D97-AF65-F5344CB8AC3E}">
        <p14:creationId xmlns:p14="http://schemas.microsoft.com/office/powerpoint/2010/main" val="1999518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Cual es la estrategia?</a:t>
            </a:r>
            <a:endParaRPr lang="es-ES_tradnl" sz="4000" b="1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Construir el marco de </a:t>
            </a:r>
            <a:r>
              <a:rPr lang="es-ES_tradnl" dirty="0" err="1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medici</a:t>
            </a:r>
            <a:r>
              <a:rPr lang="es-ES" dirty="0" err="1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ón</a:t>
            </a:r>
            <a:r>
              <a:rPr lang="es-ES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 de paz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desarrollando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un </a:t>
            </a:r>
            <a:r>
              <a:rPr lang="es-ES_tradnl" b="1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concurso ciudadano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de </a:t>
            </a:r>
            <a:r>
              <a:rPr lang="es-ES_tradnl" b="1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colaboraci</a:t>
            </a:r>
            <a:r>
              <a:rPr lang="es-ES_tradnl" b="1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ón abierta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con componentes </a:t>
            </a:r>
            <a:r>
              <a:rPr lang="es-ES_tradnl" b="1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técnicos</a:t>
            </a:r>
            <a:r>
              <a:rPr lang="es-ES_tradnl" b="1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y </a:t>
            </a:r>
            <a:r>
              <a:rPr lang="es-ES_tradnl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no-</a:t>
            </a:r>
            <a:r>
              <a:rPr lang="es-ES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técnicos</a:t>
            </a:r>
            <a:endParaRPr lang="es-ES_tradnl" b="1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917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7525"/>
          </a:xfrm>
        </p:spPr>
      </p:pic>
    </p:spTree>
    <p:extLst>
      <p:ext uri="{BB962C8B-B14F-4D97-AF65-F5344CB8AC3E}">
        <p14:creationId xmlns:p14="http://schemas.microsoft.com/office/powerpoint/2010/main" val="3503471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Talleres de barrio?</a:t>
            </a:r>
            <a:endParaRPr lang="es-ES_tradnl" sz="4000" b="1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sz="2600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Identificar </a:t>
            </a:r>
            <a:r>
              <a:rPr lang="es-ES_tradnl" sz="2600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nuevas narrativas de </a:t>
            </a:r>
            <a:r>
              <a:rPr lang="es-ES_tradnl" sz="2600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paz y abordar el reto de medirlas para definir </a:t>
            </a:r>
            <a:r>
              <a:rPr lang="es-ES_tradnl" sz="2600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el marco conceptual de lo que debemos medir.</a:t>
            </a:r>
            <a:r>
              <a:rPr lang="es-ES_tradnl" sz="2600" dirty="0"/>
              <a:t/>
            </a:r>
            <a:br>
              <a:rPr lang="es-ES_tradnl" sz="2600" dirty="0"/>
            </a:br>
            <a:endParaRPr lang="es-ES_tradnl" sz="2600" dirty="0"/>
          </a:p>
          <a:p>
            <a:endParaRPr lang="es-ES_tradnl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025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80225"/>
          </a:xfrm>
        </p:spPr>
      </p:pic>
      <p:sp>
        <p:nvSpPr>
          <p:cNvPr id="5" name="Rectangle 4"/>
          <p:cNvSpPr/>
          <p:nvPr/>
        </p:nvSpPr>
        <p:spPr>
          <a:xfrm>
            <a:off x="6320590" y="304800"/>
            <a:ext cx="1411705" cy="770021"/>
          </a:xfrm>
          <a:prstGeom prst="rect">
            <a:avLst/>
          </a:prstGeom>
          <a:solidFill>
            <a:srgbClr val="92D050">
              <a:alpha val="60000"/>
            </a:srgb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/>
          <p:cNvSpPr/>
          <p:nvPr/>
        </p:nvSpPr>
        <p:spPr>
          <a:xfrm>
            <a:off x="3697705" y="2029327"/>
            <a:ext cx="1411705" cy="328863"/>
          </a:xfrm>
          <a:prstGeom prst="rect">
            <a:avLst/>
          </a:prstGeom>
          <a:solidFill>
            <a:srgbClr val="92D050">
              <a:alpha val="60000"/>
            </a:srgb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852072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Concurso de datos?</a:t>
            </a:r>
            <a:endParaRPr lang="es-ES_tradnl" sz="4000" b="1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Entregar datos para construir una plataforma</a:t>
            </a:r>
            <a:r>
              <a:rPr lang="es-ES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 a partir de nuevas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lecturas, visualizaciones</a:t>
            </a:r>
            <a:r>
              <a:rPr lang="es-ES_tradnl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y discusiones acerca de los datos</a:t>
            </a:r>
          </a:p>
          <a:p>
            <a:endParaRPr lang="es-ES_tradnl" dirty="0" smtClean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2373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272463" y="256674"/>
            <a:ext cx="1411705" cy="770021"/>
          </a:xfrm>
          <a:prstGeom prst="rect">
            <a:avLst/>
          </a:prstGeom>
          <a:solidFill>
            <a:srgbClr val="FFC000">
              <a:alpha val="60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6" name="Rectangle 5"/>
          <p:cNvSpPr/>
          <p:nvPr/>
        </p:nvSpPr>
        <p:spPr>
          <a:xfrm>
            <a:off x="5334000" y="1981201"/>
            <a:ext cx="1411705" cy="328863"/>
          </a:xfrm>
          <a:prstGeom prst="rect">
            <a:avLst/>
          </a:prstGeom>
          <a:solidFill>
            <a:srgbClr val="FFC000">
              <a:alpha val="60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15475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Concurso de terreno?</a:t>
            </a:r>
            <a:endParaRPr lang="es-ES_tradnl" sz="4000" b="1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Entregar entrenamiento para crear una red de jóvenes observadores, capturar </a:t>
            </a:r>
            <a:r>
              <a:rPr lang="es-ES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datos y evaluar impacto de proyectos e iniciativas de construcción de paz</a:t>
            </a:r>
            <a:endParaRPr lang="es-ES_tradnl" dirty="0" smtClean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  <a:p>
            <a:endParaRPr lang="es-ES_tradnl" dirty="0" smtClean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2427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568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s-CO" sz="4000" b="1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4to Taller de Diseño OPC</a:t>
            </a:r>
            <a:endParaRPr lang="es-CO" sz="4000" b="1" dirty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sz="28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Observatorio de Paz y Convivencia</a:t>
            </a:r>
          </a:p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Junio </a:t>
            </a:r>
            <a:r>
              <a:rPr lang="es-ES_tradnl" sz="20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21 de 2017</a:t>
            </a:r>
          </a:p>
          <a:p>
            <a:r>
              <a:rPr lang="es-ES_tradnl" sz="2000" dirty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Pontificia Universidad Javeriana </a:t>
            </a:r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Cali</a:t>
            </a:r>
            <a:endParaRPr lang="es-ES_tradnl" sz="200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683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000" b="1" dirty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G</a:t>
            </a:r>
            <a:r>
              <a:rPr lang="es-ES_tradnl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rupos </a:t>
            </a:r>
            <a:r>
              <a:rPr lang="es-ES_tradnl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de inter</a:t>
            </a:r>
            <a:r>
              <a:rPr lang="es-ES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é</a:t>
            </a:r>
            <a:r>
              <a:rPr lang="es-ES_tradnl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s?</a:t>
            </a:r>
            <a:endParaRPr lang="es-ES_tradnl" sz="4000" b="1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Participar como grupo de diseño en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la estrategia, el </a:t>
            </a:r>
            <a:r>
              <a:rPr lang="es-ES_tradnl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método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y el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marco </a:t>
            </a:r>
            <a:r>
              <a:rPr lang="es-ES_tradnl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de </a:t>
            </a:r>
            <a:r>
              <a:rPr lang="es-ES_tradnl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m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edición </a:t>
            </a:r>
            <a:r>
              <a:rPr lang="es-ES_tradnl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de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paz</a:t>
            </a:r>
            <a:endParaRPr lang="es-ES_tradnl" dirty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1304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5711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2800" dirty="0">
                <a:solidFill>
                  <a:schemeClr val="bg1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Grupos de inter</a:t>
            </a:r>
            <a:r>
              <a:rPr lang="es-ES" sz="2800" dirty="0">
                <a:solidFill>
                  <a:schemeClr val="bg1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é</a:t>
            </a:r>
            <a:r>
              <a:rPr lang="es-ES_tradnl" sz="2800" dirty="0">
                <a:solidFill>
                  <a:schemeClr val="bg1">
                    <a:lumMod val="50000"/>
                  </a:schemeClr>
                </a:solidFill>
                <a:latin typeface="Arial Rounded MT Bold" charset="0"/>
                <a:ea typeface="Arial Rounded MT Bold" charset="0"/>
                <a:cs typeface="Arial Rounded MT Bold" charset="0"/>
              </a:rPr>
              <a:t>s</a:t>
            </a:r>
            <a:endParaRPr lang="es-ES_tradnl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90689"/>
            <a:ext cx="64008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05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22"/>
            <a:ext cx="9144000" cy="6862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4573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1065338"/>
            <a:ext cx="7806433" cy="760287"/>
          </a:xfrm>
        </p:spPr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0070C0"/>
                </a:solidFill>
                <a:latin typeface="Arial Rounded MT Bold" panose="020F0704030504030204" pitchFamily="34" charset="0"/>
              </a:rPr>
              <a:t>Agenda</a:t>
            </a:r>
            <a:endParaRPr lang="es-CO" sz="2800" dirty="0">
              <a:solidFill>
                <a:srgbClr val="0070C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628650" y="1910993"/>
            <a:ext cx="3953624" cy="4265970"/>
          </a:xfrm>
        </p:spPr>
        <p:txBody>
          <a:bodyPr>
            <a:normAutofit/>
          </a:bodyPr>
          <a:lstStyle/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</a:p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Contexto</a:t>
            </a:r>
          </a:p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 propuesto</a:t>
            </a:r>
            <a:endParaRPr lang="es-ES_tradnl" sz="2000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Estrategia concurso</a:t>
            </a:r>
            <a:endParaRPr lang="es-ES_tradnl" sz="2000" dirty="0" smtClean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s-ES_tradnl" sz="2000" b="1" dirty="0" smtClean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Marco de Medición de Paz</a:t>
            </a:r>
            <a:endParaRPr lang="es-ES_tradnl" sz="20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85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sz="2800" dirty="0" smtClean="0">
                <a:solidFill>
                  <a:srgbClr val="FFC000"/>
                </a:solidFill>
                <a:latin typeface="Arial Rounded MT Bold" panose="020F0704030504030204" pitchFamily="34" charset="0"/>
              </a:rPr>
              <a:t>Objetivo</a:t>
            </a:r>
            <a:endParaRPr lang="en-US" sz="2800" dirty="0">
              <a:solidFill>
                <a:srgbClr val="FFC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s-ES_tradnl" sz="2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Objetivo de los talleres de diseño del OPC</a:t>
            </a:r>
            <a:endParaRPr lang="es-ES_tradnl" sz="2000" b="1" dirty="0" smtClean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s-ES_tradnl" sz="2000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Completar el diseño y su formulación con los diferentes grupos de interés </a:t>
            </a:r>
          </a:p>
          <a:p>
            <a:endParaRPr lang="es-ES_tradnl" sz="2000" dirty="0" smtClean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s-ES_tradnl" sz="2000" b="1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Insumos</a:t>
            </a:r>
          </a:p>
          <a:p>
            <a:r>
              <a:rPr lang="es-ES_tradnl" sz="2000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Documento abierto que sirve para centrar la discusión</a:t>
            </a:r>
          </a:p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Sondeo de conceptos clave, t</a:t>
            </a:r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ecnología y cadena de información</a:t>
            </a:r>
            <a:endParaRPr lang="es-ES_tradnl" sz="2000" dirty="0" smtClean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Re-alimentaci</a:t>
            </a:r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ón de los talleres de diseño</a:t>
            </a:r>
            <a:endParaRPr lang="es-ES_tradnl" sz="2000" dirty="0" smtClean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endParaRPr lang="es-ES_tradnl" sz="2000" dirty="0" smtClean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  <a:p>
            <a:pPr marL="0" indent="0">
              <a:buNone/>
            </a:pPr>
            <a:r>
              <a:rPr lang="es-ES_tradnl" sz="2000" b="1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Resultado</a:t>
            </a:r>
          </a:p>
          <a:p>
            <a:r>
              <a:rPr lang="es-ES_tradnl" sz="2000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Propuesta de OPC validada</a:t>
            </a:r>
          </a:p>
          <a:p>
            <a:endParaRPr lang="es-ES_tradnl" sz="2000" dirty="0">
              <a:solidFill>
                <a:srgbClr val="0070C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80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799538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_tradnl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Que buscamos?</a:t>
            </a:r>
            <a:endParaRPr lang="es-ES_tradnl" sz="4000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Apoyo con metodologías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, evidencia, investigadores,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analistas y observadores para definir lo qué sí es paz y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evaluar impacto</a:t>
            </a:r>
          </a:p>
        </p:txBody>
      </p:sp>
    </p:spTree>
    <p:extLst>
      <p:ext uri="{BB962C8B-B14F-4D97-AF65-F5344CB8AC3E}">
        <p14:creationId xmlns:p14="http://schemas.microsoft.com/office/powerpoint/2010/main" val="1560125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1872003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lvl="0"/>
            <a:r>
              <a:rPr lang="es-ES" sz="4000" b="1" dirty="0" smtClean="0">
                <a:solidFill>
                  <a:srgbClr val="FFC000"/>
                </a:solidFill>
                <a:latin typeface="Arial" charset="0"/>
                <a:ea typeface="Arial" charset="0"/>
                <a:cs typeface="Arial" charset="0"/>
              </a:rPr>
              <a:t>Porque es relevante?</a:t>
            </a:r>
            <a:endParaRPr lang="es-ES_tradnl" sz="4000" b="1" dirty="0">
              <a:solidFill>
                <a:srgbClr val="FFC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Construir un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marco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de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medición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de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paz requiere validarlo conectando percepciones rurales </a:t>
            </a:r>
            <a:r>
              <a:rPr lang="es-ES_tradnl" dirty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y 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urbanas de paz</a:t>
            </a:r>
            <a:endParaRPr lang="es-ES_tradnl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295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 idx="4294967295"/>
          </p:nvPr>
        </p:nvSpPr>
        <p:spPr>
          <a:xfrm>
            <a:off x="0" y="365125"/>
            <a:ext cx="7886700" cy="1325563"/>
          </a:xfrm>
        </p:spPr>
        <p:txBody>
          <a:bodyPr>
            <a:normAutofit/>
          </a:bodyPr>
          <a:lstStyle/>
          <a:p>
            <a:r>
              <a:rPr lang="es-ES_tradnl" sz="3000" dirty="0" smtClean="0">
                <a:latin typeface="Arial Rounded MT Bold" charset="0"/>
                <a:ea typeface="Arial Rounded MT Bold" charset="0"/>
                <a:cs typeface="Arial Rounded MT Bold" charset="0"/>
              </a:rPr>
              <a:t>Que necesitamos?</a:t>
            </a:r>
            <a:endParaRPr lang="es-ES_tradnl" sz="3000" dirty="0">
              <a:latin typeface="Arial Rounded MT Bold" charset="0"/>
              <a:ea typeface="Arial Rounded MT Bold" charset="0"/>
              <a:cs typeface="Arial Rounded MT Bold" charset="0"/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4294967295"/>
          </p:nvPr>
        </p:nvSpPr>
        <p:spPr>
          <a:xfrm>
            <a:off x="0" y="1825625"/>
            <a:ext cx="7886700" cy="4351338"/>
          </a:xfrm>
        </p:spPr>
        <p:txBody>
          <a:bodyPr/>
          <a:lstStyle/>
          <a:p>
            <a:pPr marL="0" indent="0">
              <a:buNone/>
            </a:pP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 M</a:t>
            </a:r>
            <a:r>
              <a:rPr lang="es-ES_tradnl" dirty="0" smtClean="0">
                <a:solidFill>
                  <a:srgbClr val="0070C0"/>
                </a:solidFill>
                <a:latin typeface="Arial" charset="0"/>
                <a:ea typeface="Arial" charset="0"/>
                <a:cs typeface="Arial" charset="0"/>
              </a:rPr>
              <a:t>étodo</a:t>
            </a:r>
          </a:p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Capturar datos primarios</a:t>
            </a:r>
          </a:p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Conectar datos secundarios (evidencia existente)</a:t>
            </a:r>
          </a:p>
          <a:p>
            <a:r>
              <a:rPr lang="es-ES_tradnl" sz="2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Evaluar impacto de proyectos e iniciativas</a:t>
            </a:r>
          </a:p>
          <a:p>
            <a:endParaRPr lang="es-ES_tradnl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095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1034</TotalTime>
  <Words>300</Words>
  <Application>Microsoft Macintosh PowerPoint</Application>
  <PresentationFormat>On-screen Show (4:3)</PresentationFormat>
  <Paragraphs>43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 Rounded MT Bold</vt:lpstr>
      <vt:lpstr>Calibri</vt:lpstr>
      <vt:lpstr>Calibri Light</vt:lpstr>
      <vt:lpstr>Helvetica Light</vt:lpstr>
      <vt:lpstr>Arial</vt:lpstr>
      <vt:lpstr>Tema de Office</vt:lpstr>
      <vt:lpstr>PowerPoint Presentation</vt:lpstr>
      <vt:lpstr>4to Taller de Diseño OPC</vt:lpstr>
      <vt:lpstr>Agenda</vt:lpstr>
      <vt:lpstr>Objetivo</vt:lpstr>
      <vt:lpstr>PowerPoint Presentation</vt:lpstr>
      <vt:lpstr>Que buscamos?</vt:lpstr>
      <vt:lpstr>PowerPoint Presentation</vt:lpstr>
      <vt:lpstr>Porque es relevante?</vt:lpstr>
      <vt:lpstr>Que necesitamos?</vt:lpstr>
      <vt:lpstr>Que necesitamos?</vt:lpstr>
      <vt:lpstr>PowerPoint Presentation</vt:lpstr>
      <vt:lpstr>Cual es la estrategia?</vt:lpstr>
      <vt:lpstr>PowerPoint Presentation</vt:lpstr>
      <vt:lpstr>Talleres de barrio?</vt:lpstr>
      <vt:lpstr>PowerPoint Presentation</vt:lpstr>
      <vt:lpstr>Concurso de datos?</vt:lpstr>
      <vt:lpstr>PowerPoint Presentation</vt:lpstr>
      <vt:lpstr>Concurso de terreno?</vt:lpstr>
      <vt:lpstr>PowerPoint Presentation</vt:lpstr>
      <vt:lpstr>Grupos de interés?</vt:lpstr>
      <vt:lpstr>PowerPoint Presentation</vt:lpstr>
      <vt:lpstr>Grupos de interés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presentación</dc:title>
  <dc:creator>Ivano Saavedra Albarello</dc:creator>
  <cp:lastModifiedBy>Microsoft Office User</cp:lastModifiedBy>
  <cp:revision>53</cp:revision>
  <dcterms:created xsi:type="dcterms:W3CDTF">2017-02-20T16:47:41Z</dcterms:created>
  <dcterms:modified xsi:type="dcterms:W3CDTF">2017-06-21T13:31:55Z</dcterms:modified>
</cp:coreProperties>
</file>

<file path=docProps/thumbnail.jpeg>
</file>